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84" r:id="rId3"/>
    <p:sldId id="256" r:id="rId4"/>
    <p:sldId id="258" r:id="rId5"/>
    <p:sldId id="259" r:id="rId6"/>
    <p:sldId id="260" r:id="rId7"/>
    <p:sldId id="262" r:id="rId8"/>
    <p:sldId id="28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  <p:sldId id="279" r:id="rId28"/>
    <p:sldId id="280" r:id="rId29"/>
    <p:sldId id="283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C7"/>
    <a:srgbClr val="404040"/>
    <a:srgbClr val="E8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596"/>
    <p:restoredTop sz="94643"/>
  </p:normalViewPr>
  <p:slideViewPr>
    <p:cSldViewPr snapToGrid="0" snapToObjects="1">
      <p:cViewPr varScale="1">
        <p:scale>
          <a:sx n="177" d="100"/>
          <a:sy n="177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9F97B-C066-8D47-BB5A-437BE92E95E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3AF7-B679-3F4F-94E2-5B18BF46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5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7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networks in  generalized musical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307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1200" dirty="0" err="1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1200" dirty="0" err="1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  <a:endParaRPr lang="en-US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7478 unique prime forms with 1715 Z-related sets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O(2) and O(1,1,1,1) (distance=2)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87078" y="189867"/>
            <a:ext cx="855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7-pitch class sets of the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24TET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425652"/>
            <a:ext cx="70422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same cardinality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 from normal ordered pcs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of same cardinality (w/o allowing repetitions of pitches – bijective or non bijective)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Calculate the minimal distance as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where 12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is a vector of all zeros but ±12 at position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for all permutations of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voice leading vector spaces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F2788-CDDF-9044-B236-AA2295A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30" y="4811194"/>
            <a:ext cx="46101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846EDD-F415-0042-9361-C252C178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49" y="3192453"/>
            <a:ext cx="69469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E59AD-CB4B-3D4B-A642-E3CD499BA68A}"/>
              </a:ext>
            </a:extLst>
          </p:cNvPr>
          <p:cNvSpPr txBox="1"/>
          <p:nvPr/>
        </p:nvSpPr>
        <p:spPr>
          <a:xfrm>
            <a:off x="2105186" y="5704126"/>
            <a:ext cx="468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Minimal hand motion on keyboard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AB596-21FF-8E45-9CB9-23BED0527692}"/>
              </a:ext>
            </a:extLst>
          </p:cNvPr>
          <p:cNvSpPr txBox="1"/>
          <p:nvPr/>
        </p:nvSpPr>
        <p:spPr>
          <a:xfrm>
            <a:off x="1790654" y="2638603"/>
            <a:ext cx="5244787" cy="230832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Paradigm shift! </a:t>
            </a:r>
          </a:p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OPTIC generate the intrinsic structure of the desired network – distance operators (O({</a:t>
            </a:r>
            <a:r>
              <a:rPr lang="en-US" sz="24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sz="2400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})) provide the navigational tools of the musical space</a:t>
            </a:r>
          </a:p>
        </p:txBody>
      </p:sp>
    </p:spTree>
    <p:extLst>
      <p:ext uri="{BB962C8B-B14F-4D97-AF65-F5344CB8AC3E}">
        <p14:creationId xmlns:p14="http://schemas.microsoft.com/office/powerpoint/2010/main" val="14384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247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cardinality 3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equivalent normal forms (prime forms + inversions = OPT)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3141-603D-984A-B174-E1ED66C8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90" r="23431"/>
          <a:stretch/>
        </p:blipFill>
        <p:spPr>
          <a:xfrm rot="1905163">
            <a:off x="1424456" y="2268076"/>
            <a:ext cx="2799817" cy="527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7E3D6-573E-0544-A9DE-76F4507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42" y="2934335"/>
            <a:ext cx="3830831" cy="369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235-F746-1643-B730-EDF6C3ECF537}"/>
              </a:ext>
            </a:extLst>
          </p:cNvPr>
          <p:cNvSpPr txBox="1"/>
          <p:nvPr/>
        </p:nvSpPr>
        <p:spPr>
          <a:xfrm>
            <a:off x="5152971" y="6581001"/>
            <a:ext cx="399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Callender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Quinn and </a:t>
            </a:r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320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346 (2008)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47566-4386-4447-9C8C-48427B755E24}"/>
              </a:ext>
            </a:extLst>
          </p:cNvPr>
          <p:cNvSpPr txBox="1"/>
          <p:nvPr/>
        </p:nvSpPr>
        <p:spPr>
          <a:xfrm>
            <a:off x="6542567" y="3429000"/>
            <a:ext cx="23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Quotient space 𝕋</a:t>
            </a:r>
            <a:r>
              <a:rPr lang="en-US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/𝒮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a 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FB5CC-A9EA-3949-A11F-708FC0D7121B}"/>
              </a:ext>
            </a:extLst>
          </p:cNvPr>
          <p:cNvSpPr txBox="1"/>
          <p:nvPr/>
        </p:nvSpPr>
        <p:spPr>
          <a:xfrm>
            <a:off x="3255508" y="5231219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information is contained in the metric!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D99EC-B1D7-AD4B-A6A5-312905CC8CDA}"/>
              </a:ext>
            </a:extLst>
          </p:cNvPr>
          <p:cNvSpPr txBox="1"/>
          <p:nvPr/>
        </p:nvSpPr>
        <p:spPr>
          <a:xfrm>
            <a:off x="4196317" y="31968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DA15A-DEB2-DB49-B2CA-D498642E5D84}"/>
              </a:ext>
            </a:extLst>
          </p:cNvPr>
          <p:cNvSpPr txBox="1"/>
          <p:nvPr/>
        </p:nvSpPr>
        <p:spPr>
          <a:xfrm>
            <a:off x="3290948" y="311714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339F5-F6C0-5E44-A1D4-CE4236B05146}"/>
              </a:ext>
            </a:extLst>
          </p:cNvPr>
          <p:cNvSpPr txBox="1"/>
          <p:nvPr/>
        </p:nvSpPr>
        <p:spPr>
          <a:xfrm>
            <a:off x="3358287" y="368441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05AFE-D266-4F40-8BAD-072B0DD52FCD}"/>
              </a:ext>
            </a:extLst>
          </p:cNvPr>
          <p:cNvSpPr txBox="1"/>
          <p:nvPr/>
        </p:nvSpPr>
        <p:spPr>
          <a:xfrm>
            <a:off x="4286866" y="273486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endParaRPr lang="en-US" sz="12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A156F-7469-3747-9540-34302BF54C04}"/>
              </a:ext>
            </a:extLst>
          </p:cNvPr>
          <p:cNvSpPr txBox="1"/>
          <p:nvPr/>
        </p:nvSpPr>
        <p:spPr>
          <a:xfrm>
            <a:off x="4170835" y="360003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</a:t>
            </a:r>
            <a:r>
              <a:rPr lang="en-US" dirty="0">
                <a:latin typeface="Maestro Percussion" panose="02000608060000020002" pitchFamily="2" charset="2"/>
                <a:ea typeface="Helvetica Neue Light" panose="02000403000000020004" pitchFamily="2" charset="0"/>
              </a:rPr>
              <a:t>b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F1067-7CA2-7342-B0B7-5FE2389617A6}"/>
              </a:ext>
            </a:extLst>
          </p:cNvPr>
          <p:cNvSpPr txBox="1"/>
          <p:nvPr/>
        </p:nvSpPr>
        <p:spPr>
          <a:xfrm>
            <a:off x="2625706" y="329050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add2</a:t>
            </a:r>
          </a:p>
        </p:txBody>
      </p:sp>
    </p:spTree>
    <p:extLst>
      <p:ext uri="{BB962C8B-B14F-4D97-AF65-F5344CB8AC3E}">
        <p14:creationId xmlns:p14="http://schemas.microsoft.com/office/powerpoint/2010/main" val="33503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4DD8E-8B5F-8B41-8689-A6A8C62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3" y="3556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6652-4417-CF46-82CE-2FACF0071F4A}"/>
              </a:ext>
            </a:extLst>
          </p:cNvPr>
          <p:cNvSpPr txBox="1"/>
          <p:nvPr/>
        </p:nvSpPr>
        <p:spPr>
          <a:xfrm>
            <a:off x="1304768" y="5282076"/>
            <a:ext cx="6875131" cy="147732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Generalization of the concept of “orbifold”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 the same topological characteristics: "Chords that divide the octave evenly lie at the center of the orbifold and are surrounded by the familiar sonorities of Western tonality” 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Science, 2006)</a:t>
            </a:r>
          </a:p>
        </p:txBody>
      </p:sp>
    </p:spTree>
    <p:extLst>
      <p:ext uri="{BB962C8B-B14F-4D97-AF65-F5344CB8AC3E}">
        <p14:creationId xmlns:p14="http://schemas.microsoft.com/office/powerpoint/2010/main" val="40332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5442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BA3B8E-15E2-A740-8A0E-DE14EABDD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4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4EBD40-6459-7146-A8C8-0756D94C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207" y="2911422"/>
            <a:ext cx="4490793" cy="3820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2C56-4922-A743-8AEB-7649A244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734" y="467928"/>
            <a:ext cx="4229942" cy="388579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3C2DEC-C65C-AE46-9911-997CCA54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9476"/>
              </p:ext>
            </p:extLst>
          </p:nvPr>
        </p:nvGraphicFramePr>
        <p:xfrm>
          <a:off x="2679725" y="441091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FE30D-AA8D-1448-AB8C-9683099E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1975"/>
              </p:ext>
            </p:extLst>
          </p:nvPr>
        </p:nvGraphicFramePr>
        <p:xfrm>
          <a:off x="6252623" y="135996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A#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F#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9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3"/>
            <a:ext cx="3060453" cy="866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80666C-6280-294D-B648-DB177AE2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DA4D27-95DD-724A-9817-54D8D2AEDB57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80603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B384D-1A16-6E4C-BB68-3E32F5A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8" y="467928"/>
            <a:ext cx="7014389" cy="639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1041-7C88-B244-B24A-DCCDFA2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61" y="5721720"/>
            <a:ext cx="1134667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4"/>
            <a:ext cx="4527201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1FCD6-3E33-114D-9334-08C686A2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4A7643-BDD6-9940-B929-31F338EEBA76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243711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85A2-BFE0-8D40-A409-04CFD372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8" y="1339153"/>
            <a:ext cx="3721482" cy="431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AD5E2-0033-844A-B1A2-35E1E1D2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03" y="1339153"/>
            <a:ext cx="3772164" cy="431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7E07B-BADF-6E4A-A768-885D0E51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35" y="1112959"/>
            <a:ext cx="1291384" cy="103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09CD0-1FD0-CA4A-81EB-055F984D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50" y="4845177"/>
            <a:ext cx="1236969" cy="10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networks in  generalized musical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307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1200" dirty="0" err="1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1200" dirty="0" err="1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  <a:endParaRPr lang="en-US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DBFC1-A589-DC4D-9F1C-3A421142EB98}"/>
              </a:ext>
            </a:extLst>
          </p:cNvPr>
          <p:cNvSpPr txBox="1"/>
          <p:nvPr/>
        </p:nvSpPr>
        <p:spPr>
          <a:xfrm>
            <a:off x="4053600" y="1336119"/>
            <a:ext cx="46728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Construction of generalized musical spaces - pitch class sets of arbitrary cardinality and temperament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Extension of traditional OPTIC transformations and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 of generalized musical spaces as networks (graphs)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of navigational operators based on “distance”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Computational framework for composition and analysis – example: common </a:t>
            </a:r>
            <a:r>
              <a:rPr lang="en-US">
                <a:latin typeface="Helvetica Neue Light" panose="02000403000000020004" pitchFamily="2" charset="0"/>
                <a:ea typeface="Helvetica Neue Light" panose="02000403000000020004" pitchFamily="2" charset="0"/>
              </a:rPr>
              <a:t>practice harmony</a:t>
            </a: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1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8022"/>
            <a:ext cx="4527201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C89501-495B-DD47-BEE7-F92025C9D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3F29F4-536F-204A-A2E8-385FD835497E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263520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928ED-9796-B840-8EE8-09BA9F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4" y="544412"/>
            <a:ext cx="6882150" cy="6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6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42628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29D567-7A99-4E46-B335-10F3DB8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81219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6935B-8BB6-F64E-B821-0B20539DE37E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74281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O(1,1,2)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C3EA-588F-FC46-B2A4-203B240A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73" y="1457140"/>
            <a:ext cx="4054410" cy="39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B3D57-392D-0A44-9B9A-F77E8C5B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179" y="1457140"/>
            <a:ext cx="3957889" cy="39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781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2123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0959A-78BB-734C-9974-58344C5CDD19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16841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Subspace of C Maj and G Maj keys – </a:t>
            </a: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diatonic triads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Defines a subset in the  operator space: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O(2,2,2)</a:t>
            </a:r>
          </a:p>
          <a:p>
            <a:pPr marL="214313" indent="-2143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instance, this graph contains all the information needed to construct modulation sequences in the union of the C Maj and G Maj keys subspaces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Measure of the “strength” (parsimony*) of a progression as sum of the weights of the connecting segments:</a:t>
            </a: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endParaRPr lang="en-US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1.3333</a:t>
            </a:r>
          </a:p>
          <a:p>
            <a:pPr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0.8944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D663271A-03F7-574D-B1BD-7F59A5599A8A}"/>
              </a:ext>
            </a:extLst>
          </p:cNvPr>
          <p:cNvSpPr/>
          <p:nvPr/>
        </p:nvSpPr>
        <p:spPr>
          <a:xfrm>
            <a:off x="2722260" y="2552991"/>
            <a:ext cx="2484934" cy="1537379"/>
          </a:xfrm>
          <a:prstGeom prst="arc">
            <a:avLst>
              <a:gd name="adj1" fmla="val 16200000"/>
              <a:gd name="adj2" fmla="val 21329174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51CDD32-E3B9-F845-ACE6-F1E3E6CD68B7}"/>
              </a:ext>
            </a:extLst>
          </p:cNvPr>
          <p:cNvSpPr/>
          <p:nvPr/>
        </p:nvSpPr>
        <p:spPr>
          <a:xfrm flipH="1" flipV="1">
            <a:off x="1709631" y="3196908"/>
            <a:ext cx="6875957" cy="3290763"/>
          </a:xfrm>
          <a:prstGeom prst="arc">
            <a:avLst>
              <a:gd name="adj1" fmla="val 10866973"/>
              <a:gd name="adj2" fmla="val 16382455"/>
            </a:avLst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B2F5352-010F-1649-9D85-964F55A64955}"/>
              </a:ext>
            </a:extLst>
          </p:cNvPr>
          <p:cNvSpPr/>
          <p:nvPr/>
        </p:nvSpPr>
        <p:spPr>
          <a:xfrm>
            <a:off x="2324392" y="2552991"/>
            <a:ext cx="2624536" cy="6155687"/>
          </a:xfrm>
          <a:prstGeom prst="arc">
            <a:avLst>
              <a:gd name="adj1" fmla="val 16552185"/>
              <a:gd name="adj2" fmla="val 160806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4D9CC5D-8F68-C046-A085-49794D983963}"/>
              </a:ext>
            </a:extLst>
          </p:cNvPr>
          <p:cNvSpPr/>
          <p:nvPr/>
        </p:nvSpPr>
        <p:spPr>
          <a:xfrm flipH="1" flipV="1">
            <a:off x="5276742" y="1551525"/>
            <a:ext cx="6875957" cy="3174037"/>
          </a:xfrm>
          <a:prstGeom prst="arc">
            <a:avLst>
              <a:gd name="adj1" fmla="val 16771031"/>
              <a:gd name="adj2" fmla="val 21188682"/>
            </a:avLst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1510C-2ADD-1949-A78B-FCBFB391A08A}"/>
              </a:ext>
            </a:extLst>
          </p:cNvPr>
          <p:cNvSpPr txBox="1"/>
          <p:nvPr/>
        </p:nvSpPr>
        <p:spPr>
          <a:xfrm>
            <a:off x="157304" y="6482833"/>
            <a:ext cx="2942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*see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313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(2006)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3F0B2-D905-A941-BF22-D37E10BAAC11}"/>
              </a:ext>
            </a:extLst>
          </p:cNvPr>
          <p:cNvSpPr txBox="1"/>
          <p:nvPr/>
        </p:nvSpPr>
        <p:spPr>
          <a:xfrm>
            <a:off x="2304038" y="2957881"/>
            <a:ext cx="4516816" cy="1342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Generalization and extension of traditional music-theoretical functionalities – extended tools for composition and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4D052-D020-EF46-88F6-AFE2560D66D8}"/>
              </a:ext>
            </a:extLst>
          </p:cNvPr>
          <p:cNvSpPr txBox="1"/>
          <p:nvPr/>
        </p:nvSpPr>
        <p:spPr>
          <a:xfrm>
            <a:off x="310228" y="5506253"/>
            <a:ext cx="353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Parsimony ⟺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E9500-8248-FD4D-8D05-C097A1CC9AE3}"/>
              </a:ext>
            </a:extLst>
          </p:cNvPr>
          <p:cNvSpPr txBox="1"/>
          <p:nvPr/>
        </p:nvSpPr>
        <p:spPr>
          <a:xfrm>
            <a:off x="1802365" y="5302046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6BC7">
                    <a:alpha val="50000"/>
                  </a:srgb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US" sz="3200" b="1" dirty="0">
              <a:solidFill>
                <a:srgbClr val="006BC7">
                  <a:alpha val="50000"/>
                </a:srgb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76D45-CFF8-E240-9BE6-7CB0F7F4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506"/>
            <a:ext cx="9144000" cy="5075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3ED11-9A9C-5D41-8461-9005D0AF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1" y="1225287"/>
            <a:ext cx="1500094" cy="561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B414A-2117-2143-B945-A3C465DC8090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</p:spTree>
    <p:extLst>
      <p:ext uri="{BB962C8B-B14F-4D97-AF65-F5344CB8AC3E}">
        <p14:creationId xmlns:p14="http://schemas.microsoft.com/office/powerpoint/2010/main" val="267132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0B95E-765F-6645-9F39-0AA1CCF72957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56D7B-BD25-9A45-A1A7-10FEF15C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450"/>
            <a:ext cx="9144000" cy="5075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2D886-9D0A-274C-A0EA-02278FF0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5" y="1223569"/>
            <a:ext cx="1452283" cy="543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A526F4-4212-B743-87D1-57415C85586A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31CD5-A8F3-0143-B283-DD25D506FFD6}"/>
              </a:ext>
            </a:extLst>
          </p:cNvPr>
          <p:cNvSpPr txBox="1"/>
          <p:nvPr/>
        </p:nvSpPr>
        <p:spPr>
          <a:xfrm>
            <a:off x="6394329" y="5263036"/>
            <a:ext cx="151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possible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chord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progressions!</a:t>
            </a:r>
          </a:p>
        </p:txBody>
      </p:sp>
    </p:spTree>
    <p:extLst>
      <p:ext uri="{BB962C8B-B14F-4D97-AF65-F5344CB8AC3E}">
        <p14:creationId xmlns:p14="http://schemas.microsoft.com/office/powerpoint/2010/main" val="91301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007600" y="1404096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Freely available at https://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github.com</a:t>
            </a:r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marcobn</a:t>
            </a:r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pcsPy</a:t>
            </a:r>
            <a:endParaRPr lang="en-US" sz="2400" b="1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50" y="1951760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49" y="231246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00" y="4595629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50" y="2913904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3118354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700" y="3429000"/>
            <a:ext cx="1644650" cy="6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C20B5-BF41-AA49-9B52-17D8BE6D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73" y="4243399"/>
            <a:ext cx="1406985" cy="1052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92ED2B-7270-F842-BD90-952BD0CB59E8}"/>
              </a:ext>
            </a:extLst>
          </p:cNvPr>
          <p:cNvSpPr/>
          <p:nvPr/>
        </p:nvSpPr>
        <p:spPr>
          <a:xfrm>
            <a:off x="0" y="5612098"/>
            <a:ext cx="9144000" cy="124341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2400" dirty="0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2400" dirty="0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3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classification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9" y="541655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3" y="1938368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229663"/>
            <a:ext cx="1644650" cy="6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C20B5-BF41-AA49-9B52-17D8BE6D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650" y="5628909"/>
            <a:ext cx="1406985" cy="10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C5F0D-D5EC-5147-855A-82607DE97C10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(with proper normalization – see later…!)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1BF20-BF18-3043-8363-6534CAE31B95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830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1190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412852"/>
            <a:ext cx="377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Operator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i-th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pc in the pcs is changed by n (integer):        </a:t>
            </a:r>
          </a:p>
          <a:p>
            <a:pPr marL="228600"/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})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 O(1,1,2) = two elements are raised or lowered by 1, one is raised or lowered by 2 – all permutations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27048" y="3339096"/>
            <a:ext cx="46986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topology of the network is a representation of the traditional properties of pcs: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shift (O)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Permutation (P)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Transposition (T)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Inversion (I)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Cardinality change (C)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in the network provides the effective definition of the operators that allow the navigation of the musical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D1F30-9600-6D45-8B83-D1087C6F2184}"/>
              </a:ext>
            </a:extLst>
          </p:cNvPr>
          <p:cNvSpPr txBox="1"/>
          <p:nvPr/>
        </p:nvSpPr>
        <p:spPr>
          <a:xfrm>
            <a:off x="1790654" y="2638603"/>
            <a:ext cx="5244787" cy="230832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Paradigm shift! </a:t>
            </a:r>
          </a:p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OPTIC generate the intrinsic structure of the desired network – distance operators (O({</a:t>
            </a:r>
            <a:r>
              <a:rPr lang="en-US" sz="24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sz="2400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})) provide the navigational tools of the musical space</a:t>
            </a:r>
          </a:p>
        </p:txBody>
      </p:sp>
    </p:spTree>
    <p:extLst>
      <p:ext uri="{BB962C8B-B14F-4D97-AF65-F5344CB8AC3E}">
        <p14:creationId xmlns:p14="http://schemas.microsoft.com/office/powerpoint/2010/main" val="38312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larger than 1 and less or equal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12TET interval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4049</TotalTime>
  <Words>2701</Words>
  <Application>Microsoft Macintosh PowerPoint</Application>
  <PresentationFormat>Letter Paper (8.5x11 in)</PresentationFormat>
  <Paragraphs>681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Maestro Percussion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82</cp:revision>
  <dcterms:created xsi:type="dcterms:W3CDTF">2018-11-30T19:50:35Z</dcterms:created>
  <dcterms:modified xsi:type="dcterms:W3CDTF">2018-12-06T18:27:36Z</dcterms:modified>
</cp:coreProperties>
</file>